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AC57"/>
    <a:srgbClr val="8E9BBA"/>
    <a:srgbClr val="1A8385"/>
    <a:srgbClr val="133E35"/>
    <a:srgbClr val="29B43F"/>
    <a:srgbClr val="FB8603"/>
    <a:srgbClr val="CCD1D1"/>
    <a:srgbClr val="89B0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22"/>
    <p:restoredTop sz="94608"/>
  </p:normalViewPr>
  <p:slideViewPr>
    <p:cSldViewPr snapToGrid="0" snapToObjects="1">
      <p:cViewPr varScale="1">
        <p:scale>
          <a:sx n="73" d="100"/>
          <a:sy n="73" d="100"/>
        </p:scale>
        <p:origin x="216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ABB0C-2897-1E43-A2F3-3D6518AE4614}" type="datetimeFigureOut">
              <a:rPr lang="en-US" smtClean="0"/>
              <a:t>11/11/20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0537D-EC40-C645-84B3-B2805F450E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5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https://www.google.com/url?sa=i&amp;url=https%3A%2F%2Fwww.architectmagazine.com%2Fproject-gallery%2Fedward-j-minskoff-pavilion_o&amp;psig=AOvVaw1mAb5kclucMbEUpWfsZlh1&amp;ust=1604522274648000&amp;source=images&amp;cd=vfe&amp;ved=0CAIQjRxqFwoTCMDajrWd5-wCFQAAAAAdAAAAABAp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0537D-EC40-C645-84B3-B2805F450EA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355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0537D-EC40-C645-84B3-B2805F450EA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640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Layout inspired from: https://www.slideteam.net/travel-proposal-template-powerpoint-presentation-slides.html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0537D-EC40-C645-84B3-B2805F450EA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932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0537D-EC40-C645-84B3-B2805F450EA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766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0537D-EC40-C645-84B3-B2805F450EA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65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0537D-EC40-C645-84B3-B2805F450EA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756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FA0F1-32D7-BE47-A361-F1EA74BEAC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BA7FC5-DF7A-104A-A9C6-7813803BEB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7035E-8EBB-434B-91E7-861379AB9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DEF11-B2C1-9444-A342-D7298DF7AE58}" type="datetimeFigureOut">
              <a:rPr lang="en-US" smtClean="0"/>
              <a:t>11/11/20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5A2F4-D3C6-2A46-95EC-7BFFAE5FC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7E753-E62F-F24B-990E-E89F03FCC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0045-C575-4C44-858F-7396368414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992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6EBB9-ED34-704F-A9AB-1D64BEE0F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432580-7C22-8949-87FE-2A4848CBF2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CB5D1-0135-1742-A82B-228C5DC88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DEF11-B2C1-9444-A342-D7298DF7AE58}" type="datetimeFigureOut">
              <a:rPr lang="en-US" smtClean="0"/>
              <a:t>11/11/20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33BAB-AEFF-8F42-A6F7-92ABD7700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6A76C-507C-1648-B4A1-BE4B4E0A3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0045-C575-4C44-858F-7396368414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496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FBF4E0-D425-C04F-BD73-22FE856901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245F1D-4065-5743-9EB0-D270EB4981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CB157-1AD2-494F-B597-3109F6C8A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DEF11-B2C1-9444-A342-D7298DF7AE58}" type="datetimeFigureOut">
              <a:rPr lang="en-US" smtClean="0"/>
              <a:t>11/11/20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1C321-84E7-F946-9DF6-5694957D3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EDEFA-3B92-B447-9B83-05AED0437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0045-C575-4C44-858F-7396368414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797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A0B95-A26C-6D4E-BE3D-FEEBD4254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FCD48-DCEE-5844-8576-23CE1D97C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CD00DB-46C1-5B47-92F8-5EABCA857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DEF11-B2C1-9444-A342-D7298DF7AE58}" type="datetimeFigureOut">
              <a:rPr lang="en-US" smtClean="0"/>
              <a:t>11/11/20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9191F-53DF-4B4D-84DD-42971CAB3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60C5D4-460F-0F40-86C8-85DC27AF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0045-C575-4C44-858F-7396368414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152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61DAC-FE2B-F940-8AC5-8C9632343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1B86A8-6583-1748-91A7-0DCF68AD4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FFFE9-9D74-5D46-A475-CE135A4A0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DEF11-B2C1-9444-A342-D7298DF7AE58}" type="datetimeFigureOut">
              <a:rPr lang="en-US" smtClean="0"/>
              <a:t>11/11/20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B59D6-92E7-F849-B0C4-EF7BD8763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6484A-F3DA-4742-9B24-98427B57A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0045-C575-4C44-858F-7396368414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745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4DA8C-9AEB-114D-A580-D639206F7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BB5C8-A70E-3447-B61E-B42A145F4E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7A7F6-367E-3748-92A7-C280119274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72F0E4-F3E3-B043-8668-FB590CC19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DEF11-B2C1-9444-A342-D7298DF7AE58}" type="datetimeFigureOut">
              <a:rPr lang="en-US" smtClean="0"/>
              <a:t>11/11/20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2E95F4-77C9-614F-8E7D-63D919F15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BC2873-B92A-AF42-AB42-1A3D9383A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0045-C575-4C44-858F-7396368414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175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A7EC9-3C06-FB46-99C8-DCFB0821F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5C335-F4A6-2A4C-9F02-D6FA6B96C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9B9B81-BCB2-B84A-A8ED-7D1C8180B3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C14903-5089-9541-94B6-FF12A1BFE5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49FC5D-DE9F-E647-A2A3-127D2F2BC6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306548-4DBD-7243-B247-72B0D5692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DEF11-B2C1-9444-A342-D7298DF7AE58}" type="datetimeFigureOut">
              <a:rPr lang="en-US" smtClean="0"/>
              <a:t>11/11/20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219484-4B4F-7E49-BF82-1188F86DE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B56C0E-5B81-DE4A-868A-DD6337BA1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0045-C575-4C44-858F-7396368414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446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C3BCE-13BC-F345-AA8C-222A094EA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BB97EE-8443-F446-880D-35F01BA83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DEF11-B2C1-9444-A342-D7298DF7AE58}" type="datetimeFigureOut">
              <a:rPr lang="en-US" smtClean="0"/>
              <a:t>11/11/20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C54984-2437-CC4E-8E04-C348C4B0C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FF7393-0379-F14F-B388-A506AB37D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0045-C575-4C44-858F-7396368414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745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565571-7571-1342-AD85-A3EF9F5CE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DEF11-B2C1-9444-A342-D7298DF7AE58}" type="datetimeFigureOut">
              <a:rPr lang="en-US" smtClean="0"/>
              <a:t>11/11/20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BA340E-0B66-F94F-AD26-8C12E18D4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75C788-DC46-5E43-AECC-C251E89D8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0045-C575-4C44-858F-7396368414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409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90D9C-A18D-1447-98D3-2EA5F0CEB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BFF19-1384-1B4D-BD68-A7E6244EF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90C7E2-9F36-7E47-B19A-74F8B1EA1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F8735-F7B7-B849-81AB-7BCA2EF94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DEF11-B2C1-9444-A342-D7298DF7AE58}" type="datetimeFigureOut">
              <a:rPr lang="en-US" smtClean="0"/>
              <a:t>11/11/20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A776A8-A93C-FA47-A197-2ADE8137F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D782E9-332D-F049-B360-A692400FC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0045-C575-4C44-858F-7396368414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672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86AF1-73CB-7C41-81EB-6C06C7047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DF6F26-5927-5044-905D-3B0316ADA0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40D35B-D543-694B-9F37-049615F93B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06D8DF-6CBC-294B-928C-2884D8160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DEF11-B2C1-9444-A342-D7298DF7AE58}" type="datetimeFigureOut">
              <a:rPr lang="en-US" smtClean="0"/>
              <a:t>11/11/20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3C9433-7DA2-0041-92CE-66F083D1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BF6FF2-EE46-E641-8AD0-6128339BC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0045-C575-4C44-858F-7396368414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858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1139FF-4E6E-9443-B650-897E798E2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4A39A3-5E90-BC4E-A168-8AB489E5B1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5F05C-D00F-CF48-A538-69321DD76D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DEF11-B2C1-9444-A342-D7298DF7AE58}" type="datetimeFigureOut">
              <a:rPr lang="en-US" smtClean="0"/>
              <a:t>11/11/20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D021A5-F7BC-204A-9FE5-EE460DFD79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C58AF-D9F9-BE4E-B55B-61F12061AB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A0045-C575-4C44-858F-7396368414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833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172F1DF-6D1A-1441-B65A-A121B126A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2049" y="56447"/>
            <a:ext cx="2426607" cy="184246"/>
          </a:xfrm>
          <a:prstGeom prst="rect">
            <a:avLst/>
          </a:prstGeom>
        </p:spPr>
      </p:pic>
      <p:pic>
        <p:nvPicPr>
          <p:cNvPr id="1026" name="Picture 2" descr="Edward J. Minskoff Pavilion, by LMN Architects | Architect Magazine">
            <a:extLst>
              <a:ext uri="{FF2B5EF4-FFF2-40B4-BE49-F238E27FC236}">
                <a16:creationId xmlns:a16="http://schemas.microsoft.com/office/drawing/2014/main" id="{CC7585FB-8AE2-6C4D-8CC9-E16982C08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D9EC95C-B638-1B48-BB84-A2206530EDA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33E35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7E18BDB8-7158-3D42-895A-FA3A961D7DB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8000"/>
          </a:blip>
          <a:stretch>
            <a:fillRect/>
          </a:stretch>
        </p:blipFill>
        <p:spPr>
          <a:xfrm>
            <a:off x="3767419" y="1038521"/>
            <a:ext cx="4657158" cy="477738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E20B8FC-D948-C143-AEBE-3E46E51EA4EC}"/>
              </a:ext>
            </a:extLst>
          </p:cNvPr>
          <p:cNvSpPr txBox="1"/>
          <p:nvPr/>
        </p:nvSpPr>
        <p:spPr>
          <a:xfrm>
            <a:off x="274854" y="282382"/>
            <a:ext cx="42966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B03E"/>
                </a:solidFill>
                <a:latin typeface="Gotham Black" panose="02000604040000020004" pitchFamily="2" charset="0"/>
              </a:rPr>
              <a:t>LIST YOUR ORGANIZATION NAME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793E84E-FE8A-DF44-AB40-D4A42E5C7656}"/>
              </a:ext>
            </a:extLst>
          </p:cNvPr>
          <p:cNvSpPr txBox="1"/>
          <p:nvPr/>
        </p:nvSpPr>
        <p:spPr>
          <a:xfrm>
            <a:off x="8104094" y="6432221"/>
            <a:ext cx="4087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GOTHAM-LIGHT" panose="02000504020000020004" pitchFamily="2" charset="0"/>
              </a:rPr>
              <a:t>Image Source: Architect Magazine</a:t>
            </a:r>
          </a:p>
        </p:txBody>
      </p:sp>
    </p:spTree>
    <p:extLst>
      <p:ext uri="{BB962C8B-B14F-4D97-AF65-F5344CB8AC3E}">
        <p14:creationId xmlns:p14="http://schemas.microsoft.com/office/powerpoint/2010/main" val="490545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4C2081A-B98E-064E-BAF1-9F58F1D3E94E}"/>
              </a:ext>
            </a:extLst>
          </p:cNvPr>
          <p:cNvSpPr/>
          <p:nvPr/>
        </p:nvSpPr>
        <p:spPr>
          <a:xfrm>
            <a:off x="-1" y="-1"/>
            <a:ext cx="12192000" cy="298176"/>
          </a:xfrm>
          <a:prstGeom prst="rect">
            <a:avLst/>
          </a:prstGeom>
          <a:solidFill>
            <a:srgbClr val="133E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72F1DF-6D1A-1441-B65A-A121B126A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2049" y="56447"/>
            <a:ext cx="2426607" cy="18424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B0A2378-7232-B149-AD54-547725722E87}"/>
              </a:ext>
            </a:extLst>
          </p:cNvPr>
          <p:cNvSpPr/>
          <p:nvPr/>
        </p:nvSpPr>
        <p:spPr>
          <a:xfrm>
            <a:off x="0" y="298175"/>
            <a:ext cx="12191999" cy="6559825"/>
          </a:xfrm>
          <a:prstGeom prst="rect">
            <a:avLst/>
          </a:prstGeom>
          <a:solidFill>
            <a:srgbClr val="CCD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EFEBD6-9529-2B47-8E60-1D1860057886}"/>
              </a:ext>
            </a:extLst>
          </p:cNvPr>
          <p:cNvSpPr txBox="1"/>
          <p:nvPr/>
        </p:nvSpPr>
        <p:spPr>
          <a:xfrm>
            <a:off x="273743" y="633150"/>
            <a:ext cx="4296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133E35"/>
                </a:solidFill>
                <a:latin typeface="Gotham Black" panose="02000604040000020004" pitchFamily="2" charset="0"/>
              </a:rPr>
              <a:t>MEET THE TEAM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1472B1C-D9CA-3040-8EAA-F70DABF301A6}"/>
              </a:ext>
            </a:extLst>
          </p:cNvPr>
          <p:cNvGrpSpPr/>
          <p:nvPr/>
        </p:nvGrpSpPr>
        <p:grpSpPr>
          <a:xfrm>
            <a:off x="273743" y="2090606"/>
            <a:ext cx="2770093" cy="3821918"/>
            <a:chOff x="273743" y="1577657"/>
            <a:chExt cx="2770093" cy="382191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56D2CBB-284C-C348-ABE5-7DC10A4C8DD4}"/>
                </a:ext>
              </a:extLst>
            </p:cNvPr>
            <p:cNvGrpSpPr/>
            <p:nvPr/>
          </p:nvGrpSpPr>
          <p:grpSpPr>
            <a:xfrm>
              <a:off x="273743" y="1577657"/>
              <a:ext cx="2770093" cy="3821918"/>
              <a:chOff x="-157467" y="1807752"/>
              <a:chExt cx="2770093" cy="3821918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1F5E6B9-18C5-0147-A68C-9A0C68401C90}"/>
                  </a:ext>
                </a:extLst>
              </p:cNvPr>
              <p:cNvSpPr/>
              <p:nvPr/>
            </p:nvSpPr>
            <p:spPr>
              <a:xfrm rot="10800000">
                <a:off x="-157467" y="1807752"/>
                <a:ext cx="2770093" cy="3821918"/>
              </a:xfrm>
              <a:prstGeom prst="rect">
                <a:avLst/>
              </a:prstGeom>
              <a:solidFill>
                <a:srgbClr val="133E3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8381BE2-9566-C044-9BD2-5C117860D8E7}"/>
                  </a:ext>
                </a:extLst>
              </p:cNvPr>
              <p:cNvSpPr/>
              <p:nvPr/>
            </p:nvSpPr>
            <p:spPr>
              <a:xfrm rot="10800000">
                <a:off x="27885" y="1940487"/>
                <a:ext cx="2409878" cy="248007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EDE8792-A429-384A-9EAD-C7AAB11B5B82}"/>
                  </a:ext>
                </a:extLst>
              </p:cNvPr>
              <p:cNvSpPr txBox="1"/>
              <p:nvPr/>
            </p:nvSpPr>
            <p:spPr>
              <a:xfrm>
                <a:off x="-1" y="4457123"/>
                <a:ext cx="25459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>
                        <a:lumMod val="95000"/>
                      </a:schemeClr>
                    </a:solidFill>
                    <a:latin typeface="Gotham" panose="02000604040000020004" pitchFamily="2" charset="0"/>
                  </a:rPr>
                  <a:t>NAME NAME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BA9273A-9E8E-3F4C-B93D-1D8A33395C34}"/>
                  </a:ext>
                </a:extLst>
              </p:cNvPr>
              <p:cNvSpPr txBox="1"/>
              <p:nvPr/>
            </p:nvSpPr>
            <p:spPr>
              <a:xfrm>
                <a:off x="-38764" y="4923037"/>
                <a:ext cx="25459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i="1" dirty="0">
                    <a:solidFill>
                      <a:schemeClr val="bg1">
                        <a:lumMod val="75000"/>
                      </a:schemeClr>
                    </a:solidFill>
                    <a:latin typeface="GOTHAM-BOOKITALIC" panose="02000604040000020004" pitchFamily="2" charset="0"/>
                  </a:rPr>
                  <a:t>position</a:t>
                </a:r>
              </a:p>
            </p:txBody>
          </p:sp>
        </p:grpSp>
        <p:pic>
          <p:nvPicPr>
            <p:cNvPr id="55" name="Picture 5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C699FBEA-F8F6-5C4B-ACF6-C221E9850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19000"/>
            </a:blip>
            <a:stretch>
              <a:fillRect/>
            </a:stretch>
          </p:blipFill>
          <p:spPr>
            <a:xfrm>
              <a:off x="1101661" y="2274764"/>
              <a:ext cx="1168572" cy="1357861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9B961A4-6924-954E-84C5-C21ABFD28ED7}"/>
              </a:ext>
            </a:extLst>
          </p:cNvPr>
          <p:cNvGrpSpPr/>
          <p:nvPr/>
        </p:nvGrpSpPr>
        <p:grpSpPr>
          <a:xfrm>
            <a:off x="3236436" y="2090606"/>
            <a:ext cx="2770093" cy="3821918"/>
            <a:chOff x="273743" y="1577657"/>
            <a:chExt cx="2770093" cy="3821918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09F7A72D-9D31-484B-8D38-50970F6DF612}"/>
                </a:ext>
              </a:extLst>
            </p:cNvPr>
            <p:cNvGrpSpPr/>
            <p:nvPr/>
          </p:nvGrpSpPr>
          <p:grpSpPr>
            <a:xfrm>
              <a:off x="273743" y="1577657"/>
              <a:ext cx="2770093" cy="3821918"/>
              <a:chOff x="-157467" y="1807752"/>
              <a:chExt cx="2770093" cy="3821918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A29C767D-CF40-314E-96F8-593D1925E16F}"/>
                  </a:ext>
                </a:extLst>
              </p:cNvPr>
              <p:cNvSpPr/>
              <p:nvPr/>
            </p:nvSpPr>
            <p:spPr>
              <a:xfrm rot="10800000">
                <a:off x="-157467" y="1807752"/>
                <a:ext cx="2770093" cy="3821918"/>
              </a:xfrm>
              <a:prstGeom prst="rect">
                <a:avLst/>
              </a:prstGeom>
              <a:solidFill>
                <a:srgbClr val="133E3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17D5760A-658F-8641-8B6A-BDE34D228469}"/>
                  </a:ext>
                </a:extLst>
              </p:cNvPr>
              <p:cNvSpPr/>
              <p:nvPr/>
            </p:nvSpPr>
            <p:spPr>
              <a:xfrm rot="10800000">
                <a:off x="27885" y="1940487"/>
                <a:ext cx="2409878" cy="248007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4C336CC-FDDE-994C-845C-AFDD7A7D2F67}"/>
                  </a:ext>
                </a:extLst>
              </p:cNvPr>
              <p:cNvSpPr txBox="1"/>
              <p:nvPr/>
            </p:nvSpPr>
            <p:spPr>
              <a:xfrm>
                <a:off x="-1" y="4457123"/>
                <a:ext cx="25459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>
                        <a:lumMod val="95000"/>
                      </a:schemeClr>
                    </a:solidFill>
                    <a:latin typeface="Gotham" panose="02000604040000020004" pitchFamily="2" charset="0"/>
                  </a:rPr>
                  <a:t>NAME NAME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0B80305-2D25-1344-B946-75FAC828E19B}"/>
                  </a:ext>
                </a:extLst>
              </p:cNvPr>
              <p:cNvSpPr txBox="1"/>
              <p:nvPr/>
            </p:nvSpPr>
            <p:spPr>
              <a:xfrm>
                <a:off x="-38764" y="4923037"/>
                <a:ext cx="25459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i="1" dirty="0">
                    <a:solidFill>
                      <a:schemeClr val="bg1">
                        <a:lumMod val="75000"/>
                      </a:schemeClr>
                    </a:solidFill>
                    <a:latin typeface="GOTHAM-BOOKITALIC" panose="02000604040000020004" pitchFamily="2" charset="0"/>
                  </a:rPr>
                  <a:t>position</a:t>
                </a:r>
              </a:p>
            </p:txBody>
          </p:sp>
        </p:grpSp>
        <p:pic>
          <p:nvPicPr>
            <p:cNvPr id="61" name="Picture 60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756516F4-888C-2343-B9A2-D5C628849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19000"/>
            </a:blip>
            <a:stretch>
              <a:fillRect/>
            </a:stretch>
          </p:blipFill>
          <p:spPr>
            <a:xfrm>
              <a:off x="1101661" y="2274764"/>
              <a:ext cx="1168572" cy="1357861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C8539BA-6A72-B94B-97D2-F76C71B7AEAE}"/>
              </a:ext>
            </a:extLst>
          </p:cNvPr>
          <p:cNvGrpSpPr/>
          <p:nvPr/>
        </p:nvGrpSpPr>
        <p:grpSpPr>
          <a:xfrm>
            <a:off x="6199129" y="2090606"/>
            <a:ext cx="2770093" cy="3821918"/>
            <a:chOff x="273743" y="1577657"/>
            <a:chExt cx="2770093" cy="3821918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71E0EC74-FFEA-A24E-9C17-A08B3C2EBA6B}"/>
                </a:ext>
              </a:extLst>
            </p:cNvPr>
            <p:cNvGrpSpPr/>
            <p:nvPr/>
          </p:nvGrpSpPr>
          <p:grpSpPr>
            <a:xfrm>
              <a:off x="273743" y="1577657"/>
              <a:ext cx="2770093" cy="3821918"/>
              <a:chOff x="-157467" y="1807752"/>
              <a:chExt cx="2770093" cy="3821918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55DC7924-2A16-6146-AC86-0B2B60206854}"/>
                  </a:ext>
                </a:extLst>
              </p:cNvPr>
              <p:cNvSpPr/>
              <p:nvPr/>
            </p:nvSpPr>
            <p:spPr>
              <a:xfrm rot="10800000">
                <a:off x="-157467" y="1807752"/>
                <a:ext cx="2770093" cy="3821918"/>
              </a:xfrm>
              <a:prstGeom prst="rect">
                <a:avLst/>
              </a:prstGeom>
              <a:solidFill>
                <a:srgbClr val="133E3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32F64840-2E9F-FD4A-8255-85B310E8598A}"/>
                  </a:ext>
                </a:extLst>
              </p:cNvPr>
              <p:cNvSpPr/>
              <p:nvPr/>
            </p:nvSpPr>
            <p:spPr>
              <a:xfrm rot="10800000">
                <a:off x="27885" y="1940487"/>
                <a:ext cx="2409878" cy="248007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C5D0640-9DC4-294E-B03D-748ECBB4F0E9}"/>
                  </a:ext>
                </a:extLst>
              </p:cNvPr>
              <p:cNvSpPr txBox="1"/>
              <p:nvPr/>
            </p:nvSpPr>
            <p:spPr>
              <a:xfrm>
                <a:off x="-1" y="4457123"/>
                <a:ext cx="25459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>
                        <a:lumMod val="95000"/>
                      </a:schemeClr>
                    </a:solidFill>
                    <a:latin typeface="Gotham" panose="02000604040000020004" pitchFamily="2" charset="0"/>
                  </a:rPr>
                  <a:t>NAME NAME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4F89E4A-F804-3A46-A1F4-9A392387808A}"/>
                  </a:ext>
                </a:extLst>
              </p:cNvPr>
              <p:cNvSpPr txBox="1"/>
              <p:nvPr/>
            </p:nvSpPr>
            <p:spPr>
              <a:xfrm>
                <a:off x="-38764" y="4923037"/>
                <a:ext cx="25459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i="1" dirty="0">
                    <a:solidFill>
                      <a:schemeClr val="bg1">
                        <a:lumMod val="75000"/>
                      </a:schemeClr>
                    </a:solidFill>
                    <a:latin typeface="GOTHAM-BOOKITALIC" panose="02000604040000020004" pitchFamily="2" charset="0"/>
                  </a:rPr>
                  <a:t>position</a:t>
                </a:r>
              </a:p>
            </p:txBody>
          </p:sp>
        </p:grpSp>
        <p:pic>
          <p:nvPicPr>
            <p:cNvPr id="68" name="Picture 67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8102DD8B-E9D1-BD4E-9B02-54D7ECA54B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19000"/>
            </a:blip>
            <a:stretch>
              <a:fillRect/>
            </a:stretch>
          </p:blipFill>
          <p:spPr>
            <a:xfrm>
              <a:off x="1101661" y="2274764"/>
              <a:ext cx="1168572" cy="1357861"/>
            </a:xfrm>
            <a:prstGeom prst="rect">
              <a:avLst/>
            </a:prstGeom>
          </p:spPr>
        </p:pic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F2F0F0D-4C5B-1C49-83E7-F9B681616734}"/>
              </a:ext>
            </a:extLst>
          </p:cNvPr>
          <p:cNvGrpSpPr/>
          <p:nvPr/>
        </p:nvGrpSpPr>
        <p:grpSpPr>
          <a:xfrm>
            <a:off x="9161822" y="2090606"/>
            <a:ext cx="2770093" cy="3821918"/>
            <a:chOff x="273743" y="1577657"/>
            <a:chExt cx="2770093" cy="3821918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EFB676E4-A679-2547-94B7-4E32858C91A1}"/>
                </a:ext>
              </a:extLst>
            </p:cNvPr>
            <p:cNvGrpSpPr/>
            <p:nvPr/>
          </p:nvGrpSpPr>
          <p:grpSpPr>
            <a:xfrm>
              <a:off x="273743" y="1577657"/>
              <a:ext cx="2770093" cy="3821918"/>
              <a:chOff x="-157467" y="1807752"/>
              <a:chExt cx="2770093" cy="3821918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52437419-B83A-B341-9FE4-BB230E53B400}"/>
                  </a:ext>
                </a:extLst>
              </p:cNvPr>
              <p:cNvSpPr/>
              <p:nvPr/>
            </p:nvSpPr>
            <p:spPr>
              <a:xfrm rot="10800000">
                <a:off x="-157467" y="1807752"/>
                <a:ext cx="2770093" cy="3821918"/>
              </a:xfrm>
              <a:prstGeom prst="rect">
                <a:avLst/>
              </a:prstGeom>
              <a:solidFill>
                <a:srgbClr val="133E3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D802C025-3B34-E242-A0EA-E5F2E0926C82}"/>
                  </a:ext>
                </a:extLst>
              </p:cNvPr>
              <p:cNvSpPr/>
              <p:nvPr/>
            </p:nvSpPr>
            <p:spPr>
              <a:xfrm rot="10800000">
                <a:off x="27885" y="1940487"/>
                <a:ext cx="2409878" cy="248007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4BEDFB96-4A1E-1741-A10E-7EDDDC8F3163}"/>
                  </a:ext>
                </a:extLst>
              </p:cNvPr>
              <p:cNvSpPr txBox="1"/>
              <p:nvPr/>
            </p:nvSpPr>
            <p:spPr>
              <a:xfrm>
                <a:off x="-1" y="4457123"/>
                <a:ext cx="25459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>
                        <a:lumMod val="95000"/>
                      </a:schemeClr>
                    </a:solidFill>
                    <a:latin typeface="Gotham" panose="02000604040000020004" pitchFamily="2" charset="0"/>
                  </a:rPr>
                  <a:t>NAME NAME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291BEBA4-344B-FC45-9C63-9E648AC59ACE}"/>
                  </a:ext>
                </a:extLst>
              </p:cNvPr>
              <p:cNvSpPr txBox="1"/>
              <p:nvPr/>
            </p:nvSpPr>
            <p:spPr>
              <a:xfrm>
                <a:off x="-38764" y="4923037"/>
                <a:ext cx="25459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i="1" dirty="0">
                    <a:solidFill>
                      <a:schemeClr val="bg1">
                        <a:lumMod val="75000"/>
                      </a:schemeClr>
                    </a:solidFill>
                    <a:latin typeface="GOTHAM-BOOKITALIC" panose="02000604040000020004" pitchFamily="2" charset="0"/>
                  </a:rPr>
                  <a:t>position</a:t>
                </a:r>
              </a:p>
            </p:txBody>
          </p:sp>
        </p:grpSp>
        <p:pic>
          <p:nvPicPr>
            <p:cNvPr id="75" name="Picture 7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E24A6EC0-9672-474C-85D2-534176ED7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19000"/>
            </a:blip>
            <a:stretch>
              <a:fillRect/>
            </a:stretch>
          </p:blipFill>
          <p:spPr>
            <a:xfrm>
              <a:off x="1101661" y="2274764"/>
              <a:ext cx="1168572" cy="1357861"/>
            </a:xfrm>
            <a:prstGeom prst="rect">
              <a:avLst/>
            </a:prstGeom>
          </p:spPr>
        </p:pic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BB159A54-C546-1E4B-B595-B33BE29A6710}"/>
              </a:ext>
            </a:extLst>
          </p:cNvPr>
          <p:cNvSpPr txBox="1"/>
          <p:nvPr/>
        </p:nvSpPr>
        <p:spPr>
          <a:xfrm>
            <a:off x="263089" y="1160950"/>
            <a:ext cx="5519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Book" panose="02000604040000020004" pitchFamily="2" charset="0"/>
              </a:rPr>
              <a:t>Leadership 2020-2021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30AD69F-F833-8046-A8FA-493B44C85669}"/>
              </a:ext>
            </a:extLst>
          </p:cNvPr>
          <p:cNvSpPr/>
          <p:nvPr/>
        </p:nvSpPr>
        <p:spPr>
          <a:xfrm>
            <a:off x="898639" y="6074873"/>
            <a:ext cx="106009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89B03E"/>
                </a:solidFill>
                <a:latin typeface="Gotham Black" panose="02000604040000020004" pitchFamily="2" charset="0"/>
              </a:rPr>
              <a:t>LIST YOUR ORGANIZATION’S LEADERSHIP  </a:t>
            </a:r>
          </a:p>
        </p:txBody>
      </p:sp>
    </p:spTree>
    <p:extLst>
      <p:ext uri="{BB962C8B-B14F-4D97-AF65-F5344CB8AC3E}">
        <p14:creationId xmlns:p14="http://schemas.microsoft.com/office/powerpoint/2010/main" val="2541954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4C2081A-B98E-064E-BAF1-9F58F1D3E94E}"/>
              </a:ext>
            </a:extLst>
          </p:cNvPr>
          <p:cNvSpPr/>
          <p:nvPr/>
        </p:nvSpPr>
        <p:spPr>
          <a:xfrm>
            <a:off x="-1" y="-1"/>
            <a:ext cx="12192000" cy="298176"/>
          </a:xfrm>
          <a:prstGeom prst="rect">
            <a:avLst/>
          </a:prstGeom>
          <a:solidFill>
            <a:srgbClr val="133E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72F1DF-6D1A-1441-B65A-A121B126A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2049" y="56447"/>
            <a:ext cx="2426607" cy="18424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B0A2378-7232-B149-AD54-547725722E87}"/>
              </a:ext>
            </a:extLst>
          </p:cNvPr>
          <p:cNvSpPr/>
          <p:nvPr/>
        </p:nvSpPr>
        <p:spPr>
          <a:xfrm>
            <a:off x="0" y="298175"/>
            <a:ext cx="12191999" cy="6559825"/>
          </a:xfrm>
          <a:prstGeom prst="rect">
            <a:avLst/>
          </a:prstGeom>
          <a:solidFill>
            <a:srgbClr val="CCD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EFEBD6-9529-2B47-8E60-1D1860057886}"/>
              </a:ext>
            </a:extLst>
          </p:cNvPr>
          <p:cNvSpPr txBox="1"/>
          <p:nvPr/>
        </p:nvSpPr>
        <p:spPr>
          <a:xfrm>
            <a:off x="273743" y="633150"/>
            <a:ext cx="4296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133E35"/>
                </a:solidFill>
                <a:latin typeface="Gotham Black" panose="02000604040000020004" pitchFamily="2" charset="0"/>
              </a:rPr>
              <a:t>ABOUT US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B159A54-C546-1E4B-B595-B33BE29A6710}"/>
              </a:ext>
            </a:extLst>
          </p:cNvPr>
          <p:cNvSpPr txBox="1"/>
          <p:nvPr/>
        </p:nvSpPr>
        <p:spPr>
          <a:xfrm>
            <a:off x="263089" y="1160950"/>
            <a:ext cx="5519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Book" panose="02000604040000020004" pitchFamily="2" charset="0"/>
              </a:rPr>
              <a:t>Our Mission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F559D3-1EC5-F144-A85F-296C0A10B929}"/>
              </a:ext>
            </a:extLst>
          </p:cNvPr>
          <p:cNvSpPr txBox="1"/>
          <p:nvPr/>
        </p:nvSpPr>
        <p:spPr>
          <a:xfrm>
            <a:off x="1082728" y="2307121"/>
            <a:ext cx="10026545" cy="3876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Gotham" panose="02000604040000020004" pitchFamily="2" charset="0"/>
                <a:cs typeface="Times New Roman" panose="02020603050405020304" pitchFamily="18" charset="0"/>
              </a:rPr>
              <a:t>“We, Broad Student Senate of the Eli Broad College of Business, serve as the liaisons between business students and faculty. We strive to</a:t>
            </a:r>
            <a:r>
              <a:rPr lang="en-US" sz="2800" b="1" dirty="0">
                <a:latin typeface="Gotham" panose="02000604040000020004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1A8385"/>
                </a:solidFill>
                <a:latin typeface="Gotham" panose="02000604040000020004" pitchFamily="2" charset="0"/>
                <a:cs typeface="Times New Roman" panose="02020603050405020304" pitchFamily="18" charset="0"/>
              </a:rPr>
              <a:t>unify</a:t>
            </a:r>
            <a:r>
              <a:rPr lang="en-US" sz="2800" b="1" dirty="0">
                <a:latin typeface="Gotham" panose="02000604040000020004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Gotham" panose="02000604040000020004" pitchFamily="2" charset="0"/>
                <a:cs typeface="Times New Roman" panose="02020603050405020304" pitchFamily="18" charset="0"/>
              </a:rPr>
              <a:t>and</a:t>
            </a:r>
            <a:r>
              <a:rPr lang="en-US" sz="2800" b="1" dirty="0">
                <a:latin typeface="Gotham" panose="02000604040000020004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B8603"/>
                </a:solidFill>
                <a:latin typeface="Gotham" panose="02000604040000020004" pitchFamily="2" charset="0"/>
                <a:cs typeface="Times New Roman" panose="02020603050405020304" pitchFamily="18" charset="0"/>
              </a:rPr>
              <a:t>empower</a:t>
            </a:r>
            <a:r>
              <a:rPr lang="en-US" sz="2800" b="1" dirty="0">
                <a:latin typeface="Gotham" panose="02000604040000020004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Gotham" panose="02000604040000020004" pitchFamily="2" charset="0"/>
                <a:cs typeface="Times New Roman" panose="02020603050405020304" pitchFamily="18" charset="0"/>
              </a:rPr>
              <a:t>students through representing their voices and rights, facilitating events and initiatives, and acting with </a:t>
            </a:r>
            <a:r>
              <a:rPr lang="en-US" sz="2800" b="1" dirty="0">
                <a:solidFill>
                  <a:srgbClr val="29B43F"/>
                </a:solidFill>
                <a:latin typeface="Gotham" panose="02000604040000020004" pitchFamily="2" charset="0"/>
                <a:cs typeface="Times New Roman" panose="02020603050405020304" pitchFamily="18" charset="0"/>
              </a:rPr>
              <a:t>integrity</a:t>
            </a:r>
            <a:r>
              <a:rPr lang="en-US" sz="2800" b="1" dirty="0">
                <a:latin typeface="Gotham" panose="02000604040000020004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Gotham" panose="02000604040000020004" pitchFamily="2" charset="0"/>
                <a:cs typeface="Times New Roman" panose="02020603050405020304" pitchFamily="18" charset="0"/>
              </a:rPr>
              <a:t>in all cases.”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A12750-3010-ED48-B2DD-555285C53936}"/>
              </a:ext>
            </a:extLst>
          </p:cNvPr>
          <p:cNvSpPr/>
          <p:nvPr/>
        </p:nvSpPr>
        <p:spPr>
          <a:xfrm>
            <a:off x="7966450" y="774092"/>
            <a:ext cx="3972561" cy="13619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ts val="3320"/>
              </a:lnSpc>
            </a:pPr>
            <a:r>
              <a:rPr lang="en-US" sz="3600" b="1" dirty="0">
                <a:solidFill>
                  <a:srgbClr val="89B03E"/>
                </a:solidFill>
                <a:latin typeface="Gotham Black" panose="02000604040000020004" pitchFamily="2" charset="0"/>
              </a:rPr>
              <a:t>EXPLAIN WHAT</a:t>
            </a:r>
          </a:p>
          <a:p>
            <a:pPr algn="r">
              <a:lnSpc>
                <a:spcPts val="3320"/>
              </a:lnSpc>
            </a:pPr>
            <a:r>
              <a:rPr lang="en-US" sz="3600" b="1" dirty="0">
                <a:solidFill>
                  <a:srgbClr val="89B03E"/>
                </a:solidFill>
                <a:latin typeface="Gotham Black" panose="02000604040000020004" pitchFamily="2" charset="0"/>
              </a:rPr>
              <a:t>YOUR GROUP</a:t>
            </a:r>
          </a:p>
          <a:p>
            <a:pPr algn="r">
              <a:lnSpc>
                <a:spcPts val="3320"/>
              </a:lnSpc>
            </a:pPr>
            <a:r>
              <a:rPr lang="en-US" sz="3600" b="1" dirty="0">
                <a:solidFill>
                  <a:srgbClr val="89B03E"/>
                </a:solidFill>
                <a:latin typeface="Gotham Black" panose="02000604040000020004" pitchFamily="2" charset="0"/>
              </a:rPr>
              <a:t>IS ABOUT</a:t>
            </a:r>
          </a:p>
        </p:txBody>
      </p:sp>
    </p:spTree>
    <p:extLst>
      <p:ext uri="{BB962C8B-B14F-4D97-AF65-F5344CB8AC3E}">
        <p14:creationId xmlns:p14="http://schemas.microsoft.com/office/powerpoint/2010/main" val="720153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4C2081A-B98E-064E-BAF1-9F58F1D3E94E}"/>
              </a:ext>
            </a:extLst>
          </p:cNvPr>
          <p:cNvSpPr/>
          <p:nvPr/>
        </p:nvSpPr>
        <p:spPr>
          <a:xfrm>
            <a:off x="-1" y="-1"/>
            <a:ext cx="12192000" cy="298176"/>
          </a:xfrm>
          <a:prstGeom prst="rect">
            <a:avLst/>
          </a:prstGeom>
          <a:solidFill>
            <a:srgbClr val="133E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72F1DF-6D1A-1441-B65A-A121B126A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2049" y="56447"/>
            <a:ext cx="2426607" cy="18424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B0A2378-7232-B149-AD54-547725722E87}"/>
              </a:ext>
            </a:extLst>
          </p:cNvPr>
          <p:cNvSpPr/>
          <p:nvPr/>
        </p:nvSpPr>
        <p:spPr>
          <a:xfrm>
            <a:off x="0" y="298175"/>
            <a:ext cx="12191999" cy="6559825"/>
          </a:xfrm>
          <a:prstGeom prst="rect">
            <a:avLst/>
          </a:prstGeom>
          <a:solidFill>
            <a:srgbClr val="CCD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EFEBD6-9529-2B47-8E60-1D1860057886}"/>
              </a:ext>
            </a:extLst>
          </p:cNvPr>
          <p:cNvSpPr txBox="1"/>
          <p:nvPr/>
        </p:nvSpPr>
        <p:spPr>
          <a:xfrm>
            <a:off x="273743" y="633150"/>
            <a:ext cx="4296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133E35"/>
                </a:solidFill>
                <a:latin typeface="Gotham Black" panose="02000604040000020004" pitchFamily="2" charset="0"/>
              </a:rPr>
              <a:t>PAST EVENTS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A12750-3010-ED48-B2DD-555285C53936}"/>
              </a:ext>
            </a:extLst>
          </p:cNvPr>
          <p:cNvSpPr/>
          <p:nvPr/>
        </p:nvSpPr>
        <p:spPr>
          <a:xfrm>
            <a:off x="273743" y="5043291"/>
            <a:ext cx="4001416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20"/>
              </a:lnSpc>
            </a:pPr>
            <a:r>
              <a:rPr lang="en-US" sz="3600" b="1" dirty="0">
                <a:solidFill>
                  <a:srgbClr val="89B03E"/>
                </a:solidFill>
                <a:latin typeface="Gotham Black" panose="02000604040000020004" pitchFamily="2" charset="0"/>
              </a:rPr>
              <a:t>EXPLAIN </a:t>
            </a:r>
          </a:p>
          <a:p>
            <a:pPr>
              <a:lnSpc>
                <a:spcPts val="3320"/>
              </a:lnSpc>
            </a:pPr>
            <a:r>
              <a:rPr lang="en-US" sz="3600" b="1" dirty="0">
                <a:solidFill>
                  <a:srgbClr val="89B03E"/>
                </a:solidFill>
                <a:latin typeface="Gotham Black" panose="02000604040000020004" pitchFamily="2" charset="0"/>
              </a:rPr>
              <a:t>YOUR GROUP’S </a:t>
            </a:r>
          </a:p>
          <a:p>
            <a:pPr>
              <a:lnSpc>
                <a:spcPts val="3320"/>
              </a:lnSpc>
            </a:pPr>
            <a:r>
              <a:rPr lang="en-US" sz="3600" b="1" dirty="0">
                <a:solidFill>
                  <a:srgbClr val="89B03E"/>
                </a:solidFill>
                <a:latin typeface="Gotham Black" panose="02000604040000020004" pitchFamily="2" charset="0"/>
              </a:rPr>
              <a:t>PAST EVENTS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49FFE91-7DFE-EE45-B76D-0B337147565E}"/>
              </a:ext>
            </a:extLst>
          </p:cNvPr>
          <p:cNvGrpSpPr/>
          <p:nvPr/>
        </p:nvGrpSpPr>
        <p:grpSpPr>
          <a:xfrm>
            <a:off x="1272988" y="1577657"/>
            <a:ext cx="4679576" cy="3169733"/>
            <a:chOff x="824753" y="1559163"/>
            <a:chExt cx="4679576" cy="316973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B8461BC-0E1A-154A-BA85-840265622D3D}"/>
                </a:ext>
              </a:extLst>
            </p:cNvPr>
            <p:cNvSpPr/>
            <p:nvPr/>
          </p:nvSpPr>
          <p:spPr>
            <a:xfrm>
              <a:off x="824753" y="1559163"/>
              <a:ext cx="4536141" cy="3012837"/>
            </a:xfrm>
            <a:prstGeom prst="rect">
              <a:avLst/>
            </a:prstGeom>
            <a:solidFill>
              <a:srgbClr val="FB86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674DB6A-3A7D-3141-87A3-DF2BC55DE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8188" y="1704802"/>
              <a:ext cx="4536141" cy="3024094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36C47CB-F7DB-E44F-B6AB-24CB7C582E80}"/>
              </a:ext>
            </a:extLst>
          </p:cNvPr>
          <p:cNvSpPr txBox="1"/>
          <p:nvPr/>
        </p:nvSpPr>
        <p:spPr>
          <a:xfrm>
            <a:off x="8640148" y="6432221"/>
            <a:ext cx="3551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OTHAM-LIGHT" panose="02000504020000020004" pitchFamily="2" charset="0"/>
              </a:rPr>
              <a:t>Image Source: broad.msu.edu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F8040DA-CA8A-A243-B109-C8BB41765E4A}"/>
              </a:ext>
            </a:extLst>
          </p:cNvPr>
          <p:cNvGrpSpPr/>
          <p:nvPr/>
        </p:nvGrpSpPr>
        <p:grpSpPr>
          <a:xfrm>
            <a:off x="6400801" y="1577657"/>
            <a:ext cx="4679575" cy="3169733"/>
            <a:chOff x="5952566" y="1559163"/>
            <a:chExt cx="4679575" cy="316973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E238DEA-7E3D-C74C-8514-BF968A95DCED}"/>
                </a:ext>
              </a:extLst>
            </p:cNvPr>
            <p:cNvSpPr/>
            <p:nvPr/>
          </p:nvSpPr>
          <p:spPr>
            <a:xfrm>
              <a:off x="5952566" y="1559163"/>
              <a:ext cx="4536141" cy="3012837"/>
            </a:xfrm>
            <a:prstGeom prst="rect">
              <a:avLst/>
            </a:prstGeom>
            <a:solidFill>
              <a:srgbClr val="1A83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5786732-1D5B-D045-88AB-5278BB58F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96000" y="1704802"/>
              <a:ext cx="4536141" cy="30240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3965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4C2081A-B98E-064E-BAF1-9F58F1D3E94E}"/>
              </a:ext>
            </a:extLst>
          </p:cNvPr>
          <p:cNvSpPr/>
          <p:nvPr/>
        </p:nvSpPr>
        <p:spPr>
          <a:xfrm>
            <a:off x="-1" y="-1"/>
            <a:ext cx="12192000" cy="298176"/>
          </a:xfrm>
          <a:prstGeom prst="rect">
            <a:avLst/>
          </a:prstGeom>
          <a:solidFill>
            <a:srgbClr val="133E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72F1DF-6D1A-1441-B65A-A121B126A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2049" y="56447"/>
            <a:ext cx="2426607" cy="18424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B0A2378-7232-B149-AD54-547725722E87}"/>
              </a:ext>
            </a:extLst>
          </p:cNvPr>
          <p:cNvSpPr/>
          <p:nvPr/>
        </p:nvSpPr>
        <p:spPr>
          <a:xfrm>
            <a:off x="0" y="298175"/>
            <a:ext cx="12191999" cy="6559825"/>
          </a:xfrm>
          <a:prstGeom prst="rect">
            <a:avLst/>
          </a:prstGeom>
          <a:solidFill>
            <a:srgbClr val="CCD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EFEBD6-9529-2B47-8E60-1D1860057886}"/>
              </a:ext>
            </a:extLst>
          </p:cNvPr>
          <p:cNvSpPr txBox="1"/>
          <p:nvPr/>
        </p:nvSpPr>
        <p:spPr>
          <a:xfrm>
            <a:off x="273743" y="633150"/>
            <a:ext cx="7507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133E35"/>
                </a:solidFill>
                <a:latin typeface="Gotham Black" panose="02000604040000020004" pitchFamily="2" charset="0"/>
              </a:rPr>
              <a:t>PROJECT/EVENT/TRIP INFORMATION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A12750-3010-ED48-B2DD-555285C53936}"/>
              </a:ext>
            </a:extLst>
          </p:cNvPr>
          <p:cNvSpPr/>
          <p:nvPr/>
        </p:nvSpPr>
        <p:spPr>
          <a:xfrm>
            <a:off x="5334253" y="1287598"/>
            <a:ext cx="643984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3320"/>
              </a:lnSpc>
            </a:pPr>
            <a:r>
              <a:rPr lang="en-US" sz="3600" b="1" dirty="0">
                <a:solidFill>
                  <a:srgbClr val="89B03E"/>
                </a:solidFill>
                <a:latin typeface="Gotham Black" panose="02000604040000020004" pitchFamily="2" charset="0"/>
              </a:rPr>
              <a:t>GIVE DETAIL ABOUT THE PROJECT/EVENT/TRIP YOUR RBSO IS ASKING FUNDING FOR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4109EE-D70D-7F4C-B688-6B0B9DB78FD7}"/>
              </a:ext>
            </a:extLst>
          </p:cNvPr>
          <p:cNvSpPr txBox="1"/>
          <p:nvPr/>
        </p:nvSpPr>
        <p:spPr>
          <a:xfrm>
            <a:off x="273743" y="1798268"/>
            <a:ext cx="5519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Book" panose="02000604040000020004" pitchFamily="2" charset="0"/>
              </a:rPr>
              <a:t>Sample Schedule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721837-0B8C-C34E-9752-B0161E1015F8}"/>
              </a:ext>
            </a:extLst>
          </p:cNvPr>
          <p:cNvSpPr/>
          <p:nvPr/>
        </p:nvSpPr>
        <p:spPr>
          <a:xfrm>
            <a:off x="273743" y="2976282"/>
            <a:ext cx="528277" cy="3248568"/>
          </a:xfrm>
          <a:prstGeom prst="rect">
            <a:avLst/>
          </a:prstGeom>
          <a:solidFill>
            <a:srgbClr val="133E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7F137C-11B0-1644-9513-3B00D622222E}"/>
              </a:ext>
            </a:extLst>
          </p:cNvPr>
          <p:cNvSpPr txBox="1"/>
          <p:nvPr/>
        </p:nvSpPr>
        <p:spPr>
          <a:xfrm>
            <a:off x="283611" y="3114276"/>
            <a:ext cx="7204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Gotham Medium" panose="02000604040000020004" pitchFamily="2" charset="0"/>
              </a:rPr>
              <a:t>D</a:t>
            </a:r>
          </a:p>
          <a:p>
            <a:r>
              <a:rPr lang="en-US" sz="3600" dirty="0">
                <a:solidFill>
                  <a:schemeClr val="bg1"/>
                </a:solidFill>
                <a:latin typeface="Gotham Medium" panose="02000604040000020004" pitchFamily="2" charset="0"/>
              </a:rPr>
              <a:t>A</a:t>
            </a:r>
          </a:p>
          <a:p>
            <a:r>
              <a:rPr lang="en-US" sz="3600" dirty="0">
                <a:solidFill>
                  <a:schemeClr val="bg1"/>
                </a:solidFill>
                <a:latin typeface="Gotham Medium" panose="02000604040000020004" pitchFamily="2" charset="0"/>
              </a:rPr>
              <a:t>Y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1C2F94F-12B5-4C42-9359-F8F16D31DFF9}"/>
              </a:ext>
            </a:extLst>
          </p:cNvPr>
          <p:cNvCxnSpPr>
            <a:cxnSpLocks/>
          </p:cNvCxnSpPr>
          <p:nvPr/>
        </p:nvCxnSpPr>
        <p:spPr>
          <a:xfrm>
            <a:off x="1004047" y="3404041"/>
            <a:ext cx="1398494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BA98D30-A396-8C46-A99A-6F600F1DB746}"/>
              </a:ext>
            </a:extLst>
          </p:cNvPr>
          <p:cNvSpPr txBox="1"/>
          <p:nvPr/>
        </p:nvSpPr>
        <p:spPr>
          <a:xfrm>
            <a:off x="2877290" y="3088338"/>
            <a:ext cx="412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Gotham Medium" panose="02000604040000020004" pitchFamily="2" charset="0"/>
              </a:rPr>
              <a:t>1</a:t>
            </a:r>
            <a:endParaRPr lang="en-US" sz="2400" dirty="0">
              <a:latin typeface="Gotham Medium" panose="02000604040000020004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2AD9A72-7399-ED41-8492-8E07A902A453}"/>
              </a:ext>
            </a:extLst>
          </p:cNvPr>
          <p:cNvSpPr txBox="1"/>
          <p:nvPr/>
        </p:nvSpPr>
        <p:spPr>
          <a:xfrm>
            <a:off x="6224636" y="3050098"/>
            <a:ext cx="412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Gotham Medium" panose="02000604040000020004" pitchFamily="2" charset="0"/>
              </a:rPr>
              <a:t>2</a:t>
            </a:r>
            <a:endParaRPr lang="en-US" sz="2400" dirty="0">
              <a:latin typeface="Gotham Medium" panose="02000604040000020004" pitchFamily="2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8B6C63D-D97A-1741-8FDF-FF7997EAD0E5}"/>
              </a:ext>
            </a:extLst>
          </p:cNvPr>
          <p:cNvCxnSpPr>
            <a:cxnSpLocks/>
          </p:cNvCxnSpPr>
          <p:nvPr/>
        </p:nvCxnSpPr>
        <p:spPr>
          <a:xfrm>
            <a:off x="3603812" y="3404041"/>
            <a:ext cx="2370942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8181495-600F-184C-ABD8-FB27275B16F4}"/>
              </a:ext>
            </a:extLst>
          </p:cNvPr>
          <p:cNvCxnSpPr>
            <a:cxnSpLocks/>
          </p:cNvCxnSpPr>
          <p:nvPr/>
        </p:nvCxnSpPr>
        <p:spPr>
          <a:xfrm>
            <a:off x="6886895" y="3404041"/>
            <a:ext cx="2029283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FFB1D7B1-006A-F440-ABC3-7489E1F24327}"/>
              </a:ext>
            </a:extLst>
          </p:cNvPr>
          <p:cNvSpPr txBox="1"/>
          <p:nvPr/>
        </p:nvSpPr>
        <p:spPr>
          <a:xfrm>
            <a:off x="9488783" y="3050098"/>
            <a:ext cx="412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Gotham Medium" panose="02000604040000020004" pitchFamily="2" charset="0"/>
              </a:rPr>
              <a:t>3</a:t>
            </a:r>
            <a:endParaRPr lang="en-US" sz="2400" dirty="0">
              <a:latin typeface="Gotham Medium" panose="02000604040000020004" pitchFamily="2" charset="0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C4F0496-A0E0-2F42-B35A-F936F1F584A4}"/>
              </a:ext>
            </a:extLst>
          </p:cNvPr>
          <p:cNvCxnSpPr>
            <a:cxnSpLocks/>
          </p:cNvCxnSpPr>
          <p:nvPr/>
        </p:nvCxnSpPr>
        <p:spPr>
          <a:xfrm>
            <a:off x="10322308" y="3404041"/>
            <a:ext cx="1451792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E4E6F4D-466D-FE42-A973-F870BC87B0A5}"/>
              </a:ext>
            </a:extLst>
          </p:cNvPr>
          <p:cNvGrpSpPr/>
          <p:nvPr/>
        </p:nvGrpSpPr>
        <p:grpSpPr>
          <a:xfrm>
            <a:off x="1471253" y="3892050"/>
            <a:ext cx="3196735" cy="2221468"/>
            <a:chOff x="1637509" y="3886462"/>
            <a:chExt cx="3196735" cy="2221468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D6C2DEB-5342-EA4C-95F1-288DC5BD3306}"/>
                </a:ext>
              </a:extLst>
            </p:cNvPr>
            <p:cNvSpPr txBox="1"/>
            <p:nvPr/>
          </p:nvSpPr>
          <p:spPr>
            <a:xfrm>
              <a:off x="1637509" y="4493581"/>
              <a:ext cx="31967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Add Activities and Details 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4C78609-0905-B844-A885-CDFC360E7B07}"/>
                </a:ext>
              </a:extLst>
            </p:cNvPr>
            <p:cNvSpPr txBox="1"/>
            <p:nvPr/>
          </p:nvSpPr>
          <p:spPr>
            <a:xfrm>
              <a:off x="1637509" y="3886462"/>
              <a:ext cx="31967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Add Activities and Details 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FB8F8BE-14FE-D049-9DAD-1EDD45EBBDD9}"/>
                </a:ext>
              </a:extLst>
            </p:cNvPr>
            <p:cNvSpPr txBox="1"/>
            <p:nvPr/>
          </p:nvSpPr>
          <p:spPr>
            <a:xfrm>
              <a:off x="1637509" y="5100700"/>
              <a:ext cx="31967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Add Activities and Details 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060BB4E-02BA-F740-AA53-476DD729D581}"/>
                </a:ext>
              </a:extLst>
            </p:cNvPr>
            <p:cNvSpPr txBox="1"/>
            <p:nvPr/>
          </p:nvSpPr>
          <p:spPr>
            <a:xfrm>
              <a:off x="1637509" y="5707820"/>
              <a:ext cx="31967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Add Activities and Details 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29DB892-10AE-B141-B383-961978B48810}"/>
              </a:ext>
            </a:extLst>
          </p:cNvPr>
          <p:cNvGrpSpPr/>
          <p:nvPr/>
        </p:nvGrpSpPr>
        <p:grpSpPr>
          <a:xfrm>
            <a:off x="4858818" y="3860913"/>
            <a:ext cx="3196735" cy="2221468"/>
            <a:chOff x="1637509" y="3886462"/>
            <a:chExt cx="3196735" cy="2221468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BBBD717-237A-7042-897C-F1ED01764B74}"/>
                </a:ext>
              </a:extLst>
            </p:cNvPr>
            <p:cNvSpPr txBox="1"/>
            <p:nvPr/>
          </p:nvSpPr>
          <p:spPr>
            <a:xfrm>
              <a:off x="1637509" y="4493581"/>
              <a:ext cx="31967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Add Activities and Details 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ECA5A81-67EA-1B4B-8003-3F69999BD3F5}"/>
                </a:ext>
              </a:extLst>
            </p:cNvPr>
            <p:cNvSpPr txBox="1"/>
            <p:nvPr/>
          </p:nvSpPr>
          <p:spPr>
            <a:xfrm>
              <a:off x="1637509" y="3886462"/>
              <a:ext cx="31967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Add Activities and Details 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4A92D45-F8CA-5745-8F0E-0495452B3E8F}"/>
                </a:ext>
              </a:extLst>
            </p:cNvPr>
            <p:cNvSpPr txBox="1"/>
            <p:nvPr/>
          </p:nvSpPr>
          <p:spPr>
            <a:xfrm>
              <a:off x="1637509" y="5100700"/>
              <a:ext cx="31967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Add Activities and Details 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E7A6B6C4-5495-BD48-8E16-E986061DC1F4}"/>
                </a:ext>
              </a:extLst>
            </p:cNvPr>
            <p:cNvSpPr txBox="1"/>
            <p:nvPr/>
          </p:nvSpPr>
          <p:spPr>
            <a:xfrm>
              <a:off x="1637509" y="5707820"/>
              <a:ext cx="31967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Add Activities and Details 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6B087AC-14D0-054B-A522-5BED8F7C2F6A}"/>
              </a:ext>
            </a:extLst>
          </p:cNvPr>
          <p:cNvGrpSpPr/>
          <p:nvPr/>
        </p:nvGrpSpPr>
        <p:grpSpPr>
          <a:xfrm>
            <a:off x="8153504" y="3849092"/>
            <a:ext cx="3196735" cy="2221468"/>
            <a:chOff x="1637509" y="3886462"/>
            <a:chExt cx="3196735" cy="2221468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B47B0AB-9AB7-324C-88EA-E3BA1ED9298F}"/>
                </a:ext>
              </a:extLst>
            </p:cNvPr>
            <p:cNvSpPr txBox="1"/>
            <p:nvPr/>
          </p:nvSpPr>
          <p:spPr>
            <a:xfrm>
              <a:off x="1637509" y="4493581"/>
              <a:ext cx="31967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Add Activities and Details 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6B283D9-F941-2443-9A25-1721F0DBBBBE}"/>
                </a:ext>
              </a:extLst>
            </p:cNvPr>
            <p:cNvSpPr txBox="1"/>
            <p:nvPr/>
          </p:nvSpPr>
          <p:spPr>
            <a:xfrm>
              <a:off x="1637509" y="3886462"/>
              <a:ext cx="31967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Add Activities and Details 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71BF2F46-1C19-0740-99B3-65A3675DE35C}"/>
                </a:ext>
              </a:extLst>
            </p:cNvPr>
            <p:cNvSpPr txBox="1"/>
            <p:nvPr/>
          </p:nvSpPr>
          <p:spPr>
            <a:xfrm>
              <a:off x="1637509" y="5100700"/>
              <a:ext cx="31967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Add Activities and Details 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9A40A6DD-1E6C-CD4A-85A4-C17E4AF724E4}"/>
                </a:ext>
              </a:extLst>
            </p:cNvPr>
            <p:cNvSpPr txBox="1"/>
            <p:nvPr/>
          </p:nvSpPr>
          <p:spPr>
            <a:xfrm>
              <a:off x="1637509" y="5707820"/>
              <a:ext cx="31967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Add Activities and Details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5136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4C2081A-B98E-064E-BAF1-9F58F1D3E94E}"/>
              </a:ext>
            </a:extLst>
          </p:cNvPr>
          <p:cNvSpPr/>
          <p:nvPr/>
        </p:nvSpPr>
        <p:spPr>
          <a:xfrm>
            <a:off x="-1" y="-1"/>
            <a:ext cx="12192000" cy="298176"/>
          </a:xfrm>
          <a:prstGeom prst="rect">
            <a:avLst/>
          </a:prstGeom>
          <a:solidFill>
            <a:srgbClr val="133E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72F1DF-6D1A-1441-B65A-A121B126A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2049" y="56447"/>
            <a:ext cx="2426607" cy="18424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B0A2378-7232-B149-AD54-547725722E87}"/>
              </a:ext>
            </a:extLst>
          </p:cNvPr>
          <p:cNvSpPr/>
          <p:nvPr/>
        </p:nvSpPr>
        <p:spPr>
          <a:xfrm>
            <a:off x="0" y="298175"/>
            <a:ext cx="12191999" cy="6559825"/>
          </a:xfrm>
          <a:prstGeom prst="rect">
            <a:avLst/>
          </a:prstGeom>
          <a:solidFill>
            <a:srgbClr val="CCD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EFEBD6-9529-2B47-8E60-1D1860057886}"/>
              </a:ext>
            </a:extLst>
          </p:cNvPr>
          <p:cNvSpPr txBox="1"/>
          <p:nvPr/>
        </p:nvSpPr>
        <p:spPr>
          <a:xfrm>
            <a:off x="273743" y="633150"/>
            <a:ext cx="7507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133E35"/>
                </a:solidFill>
                <a:latin typeface="Gotham Black" panose="02000604040000020004" pitchFamily="2" charset="0"/>
              </a:rPr>
              <a:t>PROJECT/EVENT/TRIP INFORMATION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A12750-3010-ED48-B2DD-555285C53936}"/>
              </a:ext>
            </a:extLst>
          </p:cNvPr>
          <p:cNvSpPr/>
          <p:nvPr/>
        </p:nvSpPr>
        <p:spPr>
          <a:xfrm>
            <a:off x="5567191" y="1258761"/>
            <a:ext cx="643984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3320"/>
              </a:lnSpc>
            </a:pPr>
            <a:r>
              <a:rPr lang="en-US" sz="3600" b="1" dirty="0">
                <a:solidFill>
                  <a:srgbClr val="89B03E"/>
                </a:solidFill>
                <a:latin typeface="Gotham Black" panose="02000604040000020004" pitchFamily="2" charset="0"/>
              </a:rPr>
              <a:t>GIVE DETAILED INFORMATION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4109EE-D70D-7F4C-B688-6B0B9DB78FD7}"/>
              </a:ext>
            </a:extLst>
          </p:cNvPr>
          <p:cNvSpPr txBox="1"/>
          <p:nvPr/>
        </p:nvSpPr>
        <p:spPr>
          <a:xfrm>
            <a:off x="273743" y="1798268"/>
            <a:ext cx="2450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Book" panose="02000604040000020004" pitchFamily="2" charset="0"/>
              </a:rPr>
              <a:t>More Detail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6C094C4-B1B2-4846-99C9-94F14D086EA8}"/>
              </a:ext>
            </a:extLst>
          </p:cNvPr>
          <p:cNvSpPr txBox="1"/>
          <p:nvPr/>
        </p:nvSpPr>
        <p:spPr>
          <a:xfrm>
            <a:off x="1499140" y="2619664"/>
            <a:ext cx="92124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Gotham Medium" panose="02000604040000020004" pitchFamily="2" charset="0"/>
              </a:rPr>
              <a:t>Explain to the CCC why your organization needs the funding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3F85E18-353B-A84B-8D58-5A9D281356CF}"/>
              </a:ext>
            </a:extLst>
          </p:cNvPr>
          <p:cNvSpPr txBox="1"/>
          <p:nvPr/>
        </p:nvSpPr>
        <p:spPr>
          <a:xfrm>
            <a:off x="1499140" y="3818300"/>
            <a:ext cx="9193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Gotham Medium" panose="02000604040000020004" pitchFamily="2" charset="0"/>
              </a:rPr>
              <a:t>Use as many slides as you feel necessary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87B646B-2FAC-B149-95D0-397A22B09BFD}"/>
              </a:ext>
            </a:extLst>
          </p:cNvPr>
          <p:cNvSpPr txBox="1"/>
          <p:nvPr/>
        </p:nvSpPr>
        <p:spPr>
          <a:xfrm>
            <a:off x="1499139" y="4640792"/>
            <a:ext cx="93430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Gotham Medium" panose="02000604040000020004" pitchFamily="2" charset="0"/>
              </a:rPr>
              <a:t>Mention the benefits of your project/event/trip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rPr>
              <a:t>Benefit to the Broad College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rPr>
              <a:t>Benefit to your organization's members </a:t>
            </a:r>
          </a:p>
        </p:txBody>
      </p:sp>
    </p:spTree>
    <p:extLst>
      <p:ext uri="{BB962C8B-B14F-4D97-AF65-F5344CB8AC3E}">
        <p14:creationId xmlns:p14="http://schemas.microsoft.com/office/powerpoint/2010/main" val="3924767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4C2081A-B98E-064E-BAF1-9F58F1D3E94E}"/>
              </a:ext>
            </a:extLst>
          </p:cNvPr>
          <p:cNvSpPr/>
          <p:nvPr/>
        </p:nvSpPr>
        <p:spPr>
          <a:xfrm>
            <a:off x="-1" y="-1"/>
            <a:ext cx="12192000" cy="298176"/>
          </a:xfrm>
          <a:prstGeom prst="rect">
            <a:avLst/>
          </a:prstGeom>
          <a:solidFill>
            <a:srgbClr val="133E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72F1DF-6D1A-1441-B65A-A121B126A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2049" y="56447"/>
            <a:ext cx="2426607" cy="18424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B0A2378-7232-B149-AD54-547725722E87}"/>
              </a:ext>
            </a:extLst>
          </p:cNvPr>
          <p:cNvSpPr/>
          <p:nvPr/>
        </p:nvSpPr>
        <p:spPr>
          <a:xfrm>
            <a:off x="0" y="316836"/>
            <a:ext cx="12191999" cy="6559825"/>
          </a:xfrm>
          <a:prstGeom prst="rect">
            <a:avLst/>
          </a:prstGeom>
          <a:solidFill>
            <a:srgbClr val="CCD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EFEBD6-9529-2B47-8E60-1D1860057886}"/>
              </a:ext>
            </a:extLst>
          </p:cNvPr>
          <p:cNvSpPr txBox="1"/>
          <p:nvPr/>
        </p:nvSpPr>
        <p:spPr>
          <a:xfrm>
            <a:off x="273743" y="633150"/>
            <a:ext cx="7507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133E35"/>
                </a:solidFill>
                <a:latin typeface="Gotham Black" panose="02000604040000020004" pitchFamily="2" charset="0"/>
              </a:rPr>
              <a:t>REQUESTED FUNDING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A12750-3010-ED48-B2DD-555285C53936}"/>
              </a:ext>
            </a:extLst>
          </p:cNvPr>
          <p:cNvSpPr/>
          <p:nvPr/>
        </p:nvSpPr>
        <p:spPr>
          <a:xfrm>
            <a:off x="6295580" y="5481876"/>
            <a:ext cx="5623204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3320"/>
              </a:lnSpc>
            </a:pPr>
            <a:r>
              <a:rPr lang="en-US" sz="3600" b="1" dirty="0">
                <a:solidFill>
                  <a:srgbClr val="89B03E"/>
                </a:solidFill>
                <a:latin typeface="Gotham Black" panose="02000604040000020004" pitchFamily="2" charset="0"/>
              </a:rPr>
              <a:t>EXPLAIN HOW MUCH FUNDING YOUR RBSO IS REQUESTING.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4109EE-D70D-7F4C-B688-6B0B9DB78FD7}"/>
              </a:ext>
            </a:extLst>
          </p:cNvPr>
          <p:cNvSpPr txBox="1"/>
          <p:nvPr/>
        </p:nvSpPr>
        <p:spPr>
          <a:xfrm>
            <a:off x="273743" y="1204900"/>
            <a:ext cx="3645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Book" panose="02000604040000020004" pitchFamily="2" charset="0"/>
              </a:rPr>
              <a:t>Detail All Financials 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0376BDF-B63B-D548-B11F-890DA1153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057991"/>
              </p:ext>
            </p:extLst>
          </p:nvPr>
        </p:nvGraphicFramePr>
        <p:xfrm>
          <a:off x="2031999" y="1806186"/>
          <a:ext cx="8128000" cy="351223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040603">
                  <a:extLst>
                    <a:ext uri="{9D8B030D-6E8A-4147-A177-3AD203B41FA5}">
                      <a16:colId xmlns:a16="http://schemas.microsoft.com/office/drawing/2014/main" val="1648048412"/>
                    </a:ext>
                  </a:extLst>
                </a:gridCol>
                <a:gridCol w="3087397">
                  <a:extLst>
                    <a:ext uri="{9D8B030D-6E8A-4147-A177-3AD203B41FA5}">
                      <a16:colId xmlns:a16="http://schemas.microsoft.com/office/drawing/2014/main" val="4214668522"/>
                    </a:ext>
                  </a:extLst>
                </a:gridCol>
              </a:tblGrid>
              <a:tr h="695553">
                <a:tc>
                  <a:txBody>
                    <a:bodyPr/>
                    <a:lstStyle/>
                    <a:p>
                      <a:pPr algn="l"/>
                      <a:r>
                        <a:rPr lang="en-US" sz="2000" b="0" i="0" dirty="0">
                          <a:latin typeface="Gotham Medium" panose="02000604040000020004" pitchFamily="2" charset="0"/>
                        </a:rPr>
                        <a:t>Use as many slides as necessary to explain all finances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latin typeface="Gotham Medium" panose="02000604040000020004" pitchFamily="2" charset="0"/>
                        </a:rPr>
                        <a:t>$0.00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2092758"/>
                  </a:ext>
                </a:extLst>
              </a:tr>
              <a:tr h="695553">
                <a:tc>
                  <a:txBody>
                    <a:bodyPr/>
                    <a:lstStyle/>
                    <a:p>
                      <a:pPr algn="l"/>
                      <a:r>
                        <a:rPr lang="en-US" sz="2000" b="0" i="0" dirty="0">
                          <a:latin typeface="Gotham Medium" panose="02000604040000020004" pitchFamily="2" charset="0"/>
                        </a:rPr>
                        <a:t>Planned Expense #1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latin typeface="Gotham Medium" panose="02000604040000020004" pitchFamily="2" charset="0"/>
                        </a:rPr>
                        <a:t>$0.00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2244636"/>
                  </a:ext>
                </a:extLst>
              </a:tr>
              <a:tr h="705215">
                <a:tc>
                  <a:txBody>
                    <a:bodyPr/>
                    <a:lstStyle/>
                    <a:p>
                      <a:pPr algn="l"/>
                      <a:r>
                        <a:rPr lang="en-US" sz="2000" b="0" i="0" dirty="0">
                          <a:latin typeface="Gotham Medium" panose="02000604040000020004" pitchFamily="2" charset="0"/>
                        </a:rPr>
                        <a:t>Planned Expense #2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latin typeface="Gotham Medium" panose="02000604040000020004" pitchFamily="2" charset="0"/>
                        </a:rPr>
                        <a:t>$0.00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4138801"/>
                  </a:ext>
                </a:extLst>
              </a:tr>
              <a:tr h="705215">
                <a:tc>
                  <a:txBody>
                    <a:bodyPr/>
                    <a:lstStyle/>
                    <a:p>
                      <a:pPr algn="l"/>
                      <a:r>
                        <a:rPr lang="en-US" sz="2000" b="0" i="0" dirty="0">
                          <a:latin typeface="Gotham Medium" panose="02000604040000020004" pitchFamily="2" charset="0"/>
                        </a:rPr>
                        <a:t>Total Trip Costs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latin typeface="Gotham Medium" panose="02000604040000020004" pitchFamily="2" charset="0"/>
                        </a:rPr>
                        <a:t>$0.00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420467"/>
                  </a:ext>
                </a:extLst>
              </a:tr>
              <a:tr h="705215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latin typeface="Gotham-MediumItalic" panose="02000604040000020004" pitchFamily="2" charset="0"/>
                        </a:rPr>
                        <a:t>Total Amount Requested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latin typeface="Gotham-MediumItalic" panose="02000604040000020004" pitchFamily="2" charset="0"/>
                        </a:rPr>
                        <a:t>$0.00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50623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4033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4C2081A-B98E-064E-BAF1-9F58F1D3E94E}"/>
              </a:ext>
            </a:extLst>
          </p:cNvPr>
          <p:cNvSpPr/>
          <p:nvPr/>
        </p:nvSpPr>
        <p:spPr>
          <a:xfrm>
            <a:off x="-1" y="-1"/>
            <a:ext cx="12192000" cy="298176"/>
          </a:xfrm>
          <a:prstGeom prst="rect">
            <a:avLst/>
          </a:prstGeom>
          <a:solidFill>
            <a:srgbClr val="133E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72F1DF-6D1A-1441-B65A-A121B126A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2049" y="56447"/>
            <a:ext cx="2426607" cy="18424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B0A2378-7232-B149-AD54-547725722E87}"/>
              </a:ext>
            </a:extLst>
          </p:cNvPr>
          <p:cNvSpPr/>
          <p:nvPr/>
        </p:nvSpPr>
        <p:spPr>
          <a:xfrm>
            <a:off x="0" y="298175"/>
            <a:ext cx="12191999" cy="6559825"/>
          </a:xfrm>
          <a:prstGeom prst="rect">
            <a:avLst/>
          </a:prstGeom>
          <a:solidFill>
            <a:srgbClr val="CCD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EFEBD6-9529-2B47-8E60-1D1860057886}"/>
              </a:ext>
            </a:extLst>
          </p:cNvPr>
          <p:cNvSpPr txBox="1"/>
          <p:nvPr/>
        </p:nvSpPr>
        <p:spPr>
          <a:xfrm>
            <a:off x="273743" y="633150"/>
            <a:ext cx="7507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133E35"/>
                </a:solidFill>
                <a:latin typeface="Gotham Black" panose="02000604040000020004" pitchFamily="2" charset="0"/>
              </a:rPr>
              <a:t>QUESTIONS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4109EE-D70D-7F4C-B688-6B0B9DB78FD7}"/>
              </a:ext>
            </a:extLst>
          </p:cNvPr>
          <p:cNvSpPr txBox="1"/>
          <p:nvPr/>
        </p:nvSpPr>
        <p:spPr>
          <a:xfrm>
            <a:off x="273742" y="1204900"/>
            <a:ext cx="7781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Book" panose="02000604040000020004" pitchFamily="2" charset="0"/>
              </a:rPr>
              <a:t>5 Min. Of Questions From The Committee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720CEA5E-6DCF-6944-923E-8D6C45F011F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1000"/>
          </a:blip>
          <a:stretch>
            <a:fillRect/>
          </a:stretch>
        </p:blipFill>
        <p:spPr>
          <a:xfrm>
            <a:off x="3767420" y="1728120"/>
            <a:ext cx="4657158" cy="47773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2A12750-3010-ED48-B2DD-555285C53936}"/>
              </a:ext>
            </a:extLst>
          </p:cNvPr>
          <p:cNvSpPr/>
          <p:nvPr/>
        </p:nvSpPr>
        <p:spPr>
          <a:xfrm>
            <a:off x="273742" y="2634845"/>
            <a:ext cx="4397829" cy="2208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20"/>
              </a:lnSpc>
            </a:pPr>
            <a:r>
              <a:rPr lang="en-US" sz="3600" b="1" dirty="0">
                <a:solidFill>
                  <a:srgbClr val="89B03E"/>
                </a:solidFill>
                <a:latin typeface="Gotham Black" panose="02000604040000020004" pitchFamily="2" charset="0"/>
              </a:rPr>
              <a:t>THE COMMITTEE WILL ASK YOU QUESTIONS RELEVANT TO YOUR PROPOSAL</a:t>
            </a:r>
          </a:p>
        </p:txBody>
      </p:sp>
    </p:spTree>
    <p:extLst>
      <p:ext uri="{BB962C8B-B14F-4D97-AF65-F5344CB8AC3E}">
        <p14:creationId xmlns:p14="http://schemas.microsoft.com/office/powerpoint/2010/main" val="1732557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377</Words>
  <Application>Microsoft Macintosh PowerPoint</Application>
  <PresentationFormat>Widescreen</PresentationFormat>
  <Paragraphs>77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Calibri</vt:lpstr>
      <vt:lpstr>Calibri Light</vt:lpstr>
      <vt:lpstr>Gotham</vt:lpstr>
      <vt:lpstr>Gotham Black</vt:lpstr>
      <vt:lpstr>Gotham Book</vt:lpstr>
      <vt:lpstr>Gotham Medium</vt:lpstr>
      <vt:lpstr>GOTHAM-BOOKITALIC</vt:lpstr>
      <vt:lpstr>GOTHAM-LIGHT</vt:lpstr>
      <vt:lpstr>Gotham-MediumItalic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Dillon, Nick</dc:creator>
  <cp:lastModifiedBy>Dillon, Nick</cp:lastModifiedBy>
  <cp:revision>16</cp:revision>
  <dcterms:created xsi:type="dcterms:W3CDTF">2020-11-03T20:23:16Z</dcterms:created>
  <dcterms:modified xsi:type="dcterms:W3CDTF">2020-11-11T16:19:29Z</dcterms:modified>
</cp:coreProperties>
</file>